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1.jpg" ContentType="image/png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258" r:id="rId3"/>
    <p:sldId id="280" r:id="rId4"/>
    <p:sldId id="305" r:id="rId5"/>
    <p:sldId id="283" r:id="rId6"/>
    <p:sldId id="309" r:id="rId7"/>
    <p:sldId id="311" r:id="rId8"/>
    <p:sldId id="306" r:id="rId9"/>
    <p:sldId id="288" r:id="rId10"/>
    <p:sldId id="290" r:id="rId11"/>
    <p:sldId id="291" r:id="rId12"/>
    <p:sldId id="307" r:id="rId13"/>
    <p:sldId id="314" r:id="rId14"/>
    <p:sldId id="297" r:id="rId15"/>
    <p:sldId id="298" r:id="rId16"/>
    <p:sldId id="299" r:id="rId17"/>
    <p:sldId id="300" r:id="rId18"/>
    <p:sldId id="301" r:id="rId19"/>
    <p:sldId id="313" r:id="rId20"/>
    <p:sldId id="303" r:id="rId21"/>
    <p:sldId id="304" r:id="rId22"/>
    <p:sldId id="275" r:id="rId23"/>
    <p:sldId id="312" r:id="rId24"/>
    <p:sldId id="294" r:id="rId25"/>
    <p:sldId id="295" r:id="rId26"/>
  </p:sldIdLst>
  <p:sldSz cx="9144000" cy="6858000" type="screen4x3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405" autoAdjust="0"/>
  </p:normalViewPr>
  <p:slideViewPr>
    <p:cSldViewPr snapToGrid="0">
      <p:cViewPr varScale="1">
        <p:scale>
          <a:sx n="63" d="100"/>
          <a:sy n="63" d="100"/>
        </p:scale>
        <p:origin x="16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86"/>
    </p:cViewPr>
  </p:sorter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3T11:44:59.734" idx="7">
    <p:pos x="10" y="10"/>
    <p:text>这里X射线测量效率是否需要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各位老师和同学，大家</a:t>
            </a:r>
            <a:r>
              <a:rPr lang="zh-CN" altLang="en-US" smtClean="0"/>
              <a:t>上午好。很高兴来参加这次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7ADC95-BCC3-4258-9E07-F4D7FB8439EB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80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97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E6A574-ED3C-4E6C-8E01-46F89617F34A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7540C38-187E-4C45-9C9C-6A8494B407EB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BD7947B-8DB5-4938-B1A2-A01AA43BF6D9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370BCF-C512-49FA-8852-342713E18FEE}" type="datetimeFigureOut">
              <a:rPr lang="zh-CN" altLang="en-US" smtClean="0"/>
              <a:pPr/>
              <a:t>2017/11/6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413251" y="6408740"/>
            <a:ext cx="3159125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6F07-C6EA-43CC-B90F-EA9FF95DE00D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BA4-8FE1-41CA-91D9-4B9667162D8C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866-2D91-4626-8492-0F1CCCA111B0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7B5B-613B-4BAC-A0EC-B61DD1EE7000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8ADE-7322-4C6B-9D14-350AAAFD8ABB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4CA9-8634-4741-B591-A1DFC4E44FFE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3B9-F49F-48E0-9D20-D01E56DC5097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1E5C-2F1C-4FA8-B7F2-BC77AF604E5E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5A80-8B4D-4D98-8072-2B42F21EAD12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CBBB-C71D-43CE-94C1-B2DA7758D66E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36D5F8A-9084-43F2-AEAB-5E473832B589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2E9E938-3FA1-4C67-9F78-9BB4EB48BD01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15E28FD-567E-41F7-BB89-7CBF2BBCB09D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F4D451-7086-4062-9BE8-5C908AFEFA86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702AB91-895B-4191-BF77-B826A7816715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C629A85-564E-4F78-AB70-1C75B32FD2D3}" type="datetime1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7205937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7263" y="620440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3948A-0B01-4D26-80E2-C541C3CC2D30}" type="datetime1">
              <a:rPr lang="zh-CN" altLang="en-US" smtClean="0"/>
              <a:t>2017/11/6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emf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081463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656514" y="2546381"/>
            <a:ext cx="583097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强子量能器</a:t>
            </a:r>
            <a:r>
              <a:rPr lang="en-US" altLang="zh-CN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711228" y="5150427"/>
            <a:ext cx="590045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王宇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刘树彬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洪道金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刘建北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封常青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周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yi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核探测与核电子学国家实验室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(USTC)</a:t>
            </a: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2017.11.12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2" name="矩形 10"/>
          <p:cNvSpPr>
            <a:spLocks noChangeArrowheads="1"/>
          </p:cNvSpPr>
          <p:nvPr/>
        </p:nvSpPr>
        <p:spPr bwMode="auto">
          <a:xfrm>
            <a:off x="3143250" y="4108450"/>
            <a:ext cx="303640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中国科学技术大学   快电子学实验室</a:t>
            </a:r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41">
        <p:cut/>
      </p:transition>
    </mc:Choice>
    <mc:Fallback xmlns=""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1594" y="1354870"/>
            <a:ext cx="5206621" cy="2923262"/>
          </a:xfrm>
        </p:spPr>
        <p:txBody>
          <a:bodyPr/>
          <a:lstStyle/>
          <a:p>
            <a:r>
              <a:rPr lang="zh-CN" altLang="en-US" dirty="0"/>
              <a:t>阳极读出板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1cm2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板：集成多片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，用菊花链的形式连接。</a:t>
            </a:r>
          </a:p>
          <a:p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zh-CN" altLang="en-US" dirty="0" smtClean="0"/>
              <a:t>：控制、数据采集、刻度。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4510114"/>
            <a:ext cx="6987654" cy="19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1781" b="2002"/>
          <a:stretch/>
        </p:blipFill>
        <p:spPr>
          <a:xfrm>
            <a:off x="247263" y="1318880"/>
            <a:ext cx="3120939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芯片阈值测试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8" y="121185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94007"/>
              </p:ext>
            </p:extLst>
          </p:nvPr>
        </p:nvGraphicFramePr>
        <p:xfrm>
          <a:off x="1222983" y="4098626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2.16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16" y="1237132"/>
            <a:ext cx="3167818" cy="24577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40370"/>
              </p:ext>
            </p:extLst>
          </p:nvPr>
        </p:nvGraphicFramePr>
        <p:xfrm>
          <a:off x="1222981" y="5564280"/>
          <a:ext cx="6588854" cy="100524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55296"/>
                <a:gridCol w="1983565"/>
                <a:gridCol w="972220"/>
                <a:gridCol w="1249999"/>
                <a:gridCol w="1527774"/>
              </a:tblGrid>
              <a:tr h="2737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Vref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(V)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817059" y="3704019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7.8μA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17059" y="5188957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3.9μA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41715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7.8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4328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3.9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4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2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64</a:t>
            </a:r>
            <a:r>
              <a:rPr lang="zh-CN" altLang="en-US" dirty="0"/>
              <a:t>通道一致性测试</a:t>
            </a:r>
            <a:endParaRPr lang="en-US" altLang="zh-CN" dirty="0"/>
          </a:p>
          <a:p>
            <a:pPr lvl="1"/>
            <a:r>
              <a:rPr lang="zh-CN" altLang="en-US" dirty="0"/>
              <a:t>通道</a:t>
            </a:r>
            <a:r>
              <a:rPr lang="zh-CN" altLang="en-US" dirty="0" smtClean="0"/>
              <a:t>不一致性是影响分辨率的主要因素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电子学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06062" y="2488366"/>
            <a:ext cx="8559498" cy="4153982"/>
            <a:chOff x="0" y="1695468"/>
            <a:chExt cx="8559498" cy="4153982"/>
          </a:xfrm>
        </p:grpSpPr>
        <p:pic>
          <p:nvPicPr>
            <p:cNvPr id="5" name="图片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2228"/>
              <a:ext cx="5186567" cy="3737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矩形 5"/>
            <p:cNvSpPr/>
            <p:nvPr/>
          </p:nvSpPr>
          <p:spPr>
            <a:xfrm>
              <a:off x="311943" y="1695468"/>
              <a:ext cx="49812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基线修正后</a:t>
              </a:r>
              <a:r>
                <a:rPr lang="en-US" altLang="zh-CN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0~10fC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注入</a:t>
              </a:r>
              <a:r>
                <a:rPr lang="zh-CN" altLang="en-US" sz="2000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电荷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量下</a:t>
              </a:r>
              <a:r>
                <a:rPr lang="en-US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曲线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扫描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H="1">
              <a:off x="4010059" y="2112228"/>
              <a:ext cx="1904455" cy="4526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 flipV="1">
              <a:off x="3884444" y="2735795"/>
              <a:ext cx="2199752" cy="1186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" name="矩形 8"/>
            <p:cNvSpPr/>
            <p:nvPr/>
          </p:nvSpPr>
          <p:spPr>
            <a:xfrm>
              <a:off x="6156564" y="1876893"/>
              <a:ext cx="1620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0fC(</a:t>
              </a:r>
              <a:r>
                <a:rPr lang="zh-CN" altLang="en-US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</a:t>
              </a:r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72789" y="3355478"/>
              <a:ext cx="6480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 flipH="1" flipV="1">
              <a:off x="3923916" y="3025368"/>
              <a:ext cx="2160280" cy="50885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矩形 11"/>
            <p:cNvSpPr/>
            <p:nvPr/>
          </p:nvSpPr>
          <p:spPr>
            <a:xfrm>
              <a:off x="6156564" y="2612061"/>
              <a:ext cx="1315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069533" y="4797148"/>
              <a:ext cx="34899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可分辨最小电荷量为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S</a:t>
            </a:r>
            <a:r>
              <a:rPr lang="zh-CN" altLang="en-US" dirty="0"/>
              <a:t>曲线测量噪声</a:t>
            </a:r>
            <a:endParaRPr lang="en-US" altLang="zh-CN" dirty="0"/>
          </a:p>
          <a:p>
            <a:pPr lvl="1"/>
            <a:r>
              <a:rPr lang="zh-CN" altLang="en-US" dirty="0"/>
              <a:t>不接探测器和接上探测器分别测量</a:t>
            </a:r>
            <a:r>
              <a:rPr lang="en-US" altLang="zh-CN" dirty="0"/>
              <a:t>0</a:t>
            </a:r>
            <a:r>
              <a:rPr lang="zh-CN" altLang="en-US" dirty="0"/>
              <a:t>输入</a:t>
            </a:r>
            <a:r>
              <a:rPr lang="en-US" altLang="zh-CN" dirty="0"/>
              <a:t>S</a:t>
            </a:r>
            <a:r>
              <a:rPr lang="zh-CN" altLang="en-US" dirty="0"/>
              <a:t>曲线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r="7098"/>
          <a:stretch/>
        </p:blipFill>
        <p:spPr>
          <a:xfrm>
            <a:off x="4135419" y="2857609"/>
            <a:ext cx="4231341" cy="36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4571" y="4195944"/>
            <a:ext cx="2630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不接探测器噪声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~0.25fC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接上探测器噪声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~0.35fC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9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614718" y="1762332"/>
            <a:ext cx="2709266" cy="2031950"/>
            <a:chOff x="0" y="3258000"/>
            <a:chExt cx="4799999" cy="360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58000"/>
              <a:ext cx="4799999" cy="360000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 flipV="1">
              <a:off x="1307592" y="4983480"/>
              <a:ext cx="100584" cy="365760"/>
            </a:xfrm>
            <a:prstGeom prst="straightConnector1">
              <a:avLst/>
            </a:prstGeom>
            <a:ln>
              <a:solidFill>
                <a:srgbClr val="00D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64013" y="5289696"/>
              <a:ext cx="1189709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DF00"/>
                  </a:solidFill>
                </a:rPr>
                <a:t>Hold</a:t>
              </a:r>
              <a:r>
                <a:rPr lang="zh-CN" altLang="en-US" sz="1200" dirty="0">
                  <a:solidFill>
                    <a:srgbClr val="00DF00"/>
                  </a:solidFill>
                </a:rPr>
                <a:t>信号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3291840" y="4837176"/>
              <a:ext cx="9144" cy="586628"/>
            </a:xfrm>
            <a:prstGeom prst="straightConnector1">
              <a:avLst/>
            </a:prstGeom>
            <a:ln>
              <a:solidFill>
                <a:srgbClr val="00E8E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61771" y="5364259"/>
              <a:ext cx="1180252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E8E8"/>
                  </a:solidFill>
                </a:rPr>
                <a:t>峰保输出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400000" y="3730752"/>
              <a:ext cx="382006" cy="265176"/>
            </a:xfrm>
            <a:prstGeom prst="straightConnector1">
              <a:avLst/>
            </a:prstGeom>
            <a:ln>
              <a:solidFill>
                <a:srgbClr val="F5F4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946713" y="3420964"/>
              <a:ext cx="2537352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F5F400"/>
                  </a:solidFill>
                </a:rPr>
                <a:t>Low Gain Shaper </a:t>
              </a:r>
              <a:r>
                <a:rPr lang="zh-CN" altLang="en-US" sz="1200" dirty="0">
                  <a:solidFill>
                    <a:srgbClr val="F5F400"/>
                  </a:solidFill>
                </a:rPr>
                <a:t>输出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4552074" y="1437647"/>
            <a:ext cx="4554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利用片外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ADC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Microroc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峰保输出进行测量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9366" y="3465785"/>
            <a:ext cx="4142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利用片外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ADC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采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8keV X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射线能谱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18088" y="2763954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GEM 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714818" y="2763954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DIF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Board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45556" y="2756668"/>
            <a:ext cx="1452421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MICROROC Test Board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>
            <a:stCxn id="14" idx="3"/>
            <a:endCxn id="16" idx="1"/>
          </p:cNvCxnSpPr>
          <p:nvPr/>
        </p:nvCxnSpPr>
        <p:spPr>
          <a:xfrm flipV="1">
            <a:off x="1436400" y="2990625"/>
            <a:ext cx="509156" cy="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6" idx="3"/>
            <a:endCxn id="15" idx="1"/>
          </p:cNvCxnSpPr>
          <p:nvPr/>
        </p:nvCxnSpPr>
        <p:spPr>
          <a:xfrm>
            <a:off x="3397977" y="2990625"/>
            <a:ext cx="316841" cy="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3693582" y="1853922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890266" y="2362886"/>
            <a:ext cx="0" cy="419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81110" y="1919810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Ray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4251727" y="2321835"/>
            <a:ext cx="7948" cy="53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5" y="3742784"/>
            <a:ext cx="3849281" cy="28869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317826" y="4225600"/>
            <a:ext cx="21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Peak value 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FF0000"/>
                </a:solidFill>
              </a:rPr>
              <a:t>0.779V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Gain</a:t>
            </a:r>
            <a:r>
              <a:rPr lang="zh-CN" altLang="en-US" sz="1200" dirty="0" smtClean="0">
                <a:solidFill>
                  <a:srgbClr val="FF0000"/>
                </a:solidFill>
              </a:rPr>
              <a:t>～</a:t>
            </a:r>
            <a:r>
              <a:rPr lang="en-US" altLang="zh-CN" sz="1200" dirty="0" smtClean="0">
                <a:solidFill>
                  <a:srgbClr val="FF0000"/>
                </a:solidFill>
              </a:rPr>
              <a:t>7300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3324" y="1894439"/>
            <a:ext cx="14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测试流程图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3" y="3794282"/>
            <a:ext cx="4077395" cy="27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增益均匀性测量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6" y="1548969"/>
            <a:ext cx="2358909" cy="1766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77" y="1585714"/>
            <a:ext cx="2355778" cy="17668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7845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5095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3524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20108" y="2240980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5745" y="2471950"/>
            <a:ext cx="12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02921" y="2748364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下弧形箭头 11"/>
          <p:cNvSpPr/>
          <p:nvPr/>
        </p:nvSpPr>
        <p:spPr>
          <a:xfrm rot="16200000">
            <a:off x="1159560" y="2091266"/>
            <a:ext cx="1010889" cy="6222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25"/>
          <p:cNvSpPr txBox="1">
            <a:spLocks noChangeArrowheads="1"/>
          </p:cNvSpPr>
          <p:nvPr/>
        </p:nvSpPr>
        <p:spPr bwMode="auto">
          <a:xfrm>
            <a:off x="3446121" y="2169954"/>
            <a:ext cx="25424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Pad</a:t>
            </a:r>
            <a:r>
              <a:rPr lang="zh-CN" altLang="en-US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大小：</a:t>
            </a:r>
            <a:r>
              <a:rPr lang="en-US" altLang="zh-CN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1cmx1cm</a:t>
            </a:r>
            <a:endParaRPr lang="en-US" altLang="zh-CN" b="1" dirty="0">
              <a:solidFill>
                <a:srgbClr val="FFFF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643" y="1484171"/>
            <a:ext cx="2523018" cy="1871195"/>
          </a:xfrm>
          <a:prstGeom prst="rect">
            <a:avLst/>
          </a:prstGeom>
          <a:effectLst>
            <a:outerShdw dist="50800" sx="78000" sy="78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6725115" y="2401802"/>
            <a:ext cx="160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Ray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873" y="4062354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33066" y="3665981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57" y="370107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09701" y="449577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212377" y="4203437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446121" y="3637104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利用宇宙线测量效率和串扰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串扰和效率测量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75" y="1544795"/>
            <a:ext cx="3573624" cy="14919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22862" y="2462969"/>
            <a:ext cx="840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PMT1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82922" y="1706340"/>
            <a:ext cx="8828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0000FF"/>
                </a:solidFill>
              </a:rPr>
              <a:t>PMT2</a:t>
            </a:r>
            <a:endParaRPr lang="zh-CN" altLang="en-US" sz="10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24368" y="2290788"/>
            <a:ext cx="8309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92D050"/>
                </a:solidFill>
              </a:rPr>
              <a:t>符合信号</a:t>
            </a:r>
          </a:p>
        </p:txBody>
      </p:sp>
      <p:sp>
        <p:nvSpPr>
          <p:cNvPr id="8" name="矩形 7"/>
          <p:cNvSpPr/>
          <p:nvPr/>
        </p:nvSpPr>
        <p:spPr>
          <a:xfrm>
            <a:off x="6104377" y="1610962"/>
            <a:ext cx="1396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FFC000"/>
                </a:solidFill>
              </a:rPr>
              <a:t>GEM</a:t>
            </a:r>
            <a:r>
              <a:rPr lang="zh-CN" altLang="en-US" sz="1200" b="1" dirty="0" smtClean="0">
                <a:solidFill>
                  <a:srgbClr val="FFC000"/>
                </a:solidFill>
              </a:rPr>
              <a:t>探测器信号</a:t>
            </a:r>
            <a:endParaRPr lang="zh-CN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7554166" y="1884504"/>
            <a:ext cx="136763" cy="1654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856603" y="2345254"/>
            <a:ext cx="97217" cy="209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677004" y="1829451"/>
            <a:ext cx="125512" cy="22046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9536" y="2939156"/>
            <a:ext cx="6306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/>
              <a:t>通过读回数据包和总触发数测量探测</a:t>
            </a:r>
            <a:r>
              <a:rPr lang="zh-CN" altLang="en-US" sz="1200" dirty="0" smtClean="0"/>
              <a:t>效率（阈值</a:t>
            </a:r>
            <a:r>
              <a:rPr lang="zh-CN" altLang="en-US" sz="1200" dirty="0"/>
              <a:t>：</a:t>
            </a:r>
            <a:r>
              <a:rPr lang="en-US" altLang="zh-CN" sz="1200" dirty="0" smtClean="0"/>
              <a:t>6fc</a:t>
            </a:r>
            <a:r>
              <a:rPr lang="zh-CN" altLang="en-US" sz="1200" dirty="0" smtClean="0"/>
              <a:t>）</a:t>
            </a:r>
            <a:endParaRPr lang="en-US" altLang="zh-CN" sz="1200" dirty="0"/>
          </a:p>
          <a:p>
            <a:pPr marL="0" lvl="1"/>
            <a:r>
              <a:rPr lang="zh-CN" altLang="en-US" sz="1200" dirty="0" smtClean="0"/>
              <a:t>效率：</a:t>
            </a:r>
            <a:r>
              <a:rPr lang="en-US" altLang="zh-CN" sz="1200" dirty="0"/>
              <a:t>10981/13000</a:t>
            </a:r>
            <a:r>
              <a:rPr lang="zh-CN" altLang="en-US" sz="1200" dirty="0"/>
              <a:t>～</a:t>
            </a:r>
            <a:r>
              <a:rPr lang="en-US" altLang="zh-CN" sz="1200" dirty="0"/>
              <a:t>84.5%</a:t>
            </a:r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1" y="1531803"/>
            <a:ext cx="4867562" cy="1237734"/>
          </a:xfrm>
          <a:prstGeom prst="rect">
            <a:avLst/>
          </a:prstGeom>
        </p:spPr>
      </p:pic>
      <p:graphicFrame>
        <p:nvGraphicFramePr>
          <p:cNvPr id="14" name="Group 54"/>
          <p:cNvGraphicFramePr>
            <a:graphicFrameLocks/>
          </p:cNvGraphicFramePr>
          <p:nvPr>
            <p:extLst/>
          </p:nvPr>
        </p:nvGraphicFramePr>
        <p:xfrm>
          <a:off x="526394" y="4156297"/>
          <a:ext cx="4889294" cy="2096822"/>
        </p:xfrm>
        <a:graphic>
          <a:graphicData uri="http://schemas.openxmlformats.org/drawingml/2006/table">
            <a:tbl>
              <a:tblPr/>
              <a:tblGrid>
                <a:gridCol w="2082842"/>
                <a:gridCol w="1058866"/>
                <a:gridCol w="904133"/>
                <a:gridCol w="843453"/>
              </a:tblGrid>
              <a:tr h="35209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60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425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仅过第一个阈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4864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3267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仅过第二个阈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4688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49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425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仅过第三个阈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448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23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3267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10000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93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56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94301" y="6324524"/>
            <a:ext cx="502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当事例击中</a:t>
            </a:r>
            <a:r>
              <a:rPr lang="en-US" altLang="zh-CN" sz="1200" dirty="0" smtClean="0"/>
              <a:t>pad</a:t>
            </a:r>
            <a:r>
              <a:rPr lang="zh-CN" altLang="en-US" sz="1200" dirty="0" smtClean="0"/>
              <a:t>后，对相邻</a:t>
            </a:r>
            <a:r>
              <a:rPr lang="en-US" altLang="zh-CN" sz="1200" dirty="0" smtClean="0"/>
              <a:t>pad</a:t>
            </a:r>
            <a:r>
              <a:rPr lang="zh-CN" altLang="en-US" sz="1200" dirty="0" smtClean="0"/>
              <a:t>有影响的事例数所占比例为</a:t>
            </a:r>
            <a:r>
              <a:rPr lang="en-US" altLang="zh-CN" sz="1200" dirty="0" smtClean="0"/>
              <a:t>1.54%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75481" y="3756437"/>
            <a:ext cx="902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设置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个阈，</a:t>
            </a:r>
            <a:r>
              <a:rPr lang="en-US" altLang="zh-CN" sz="1400" dirty="0" smtClean="0"/>
              <a:t>6fc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20fc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150fc</a:t>
            </a:r>
            <a:r>
              <a:rPr lang="zh-CN" altLang="en-US" sz="1400" dirty="0" smtClean="0"/>
              <a:t>。当且仅当过其中一个阈值时，分别统计击中</a:t>
            </a:r>
            <a:r>
              <a:rPr lang="en-US" altLang="zh-CN" sz="1400" dirty="0" smtClean="0"/>
              <a:t>pad</a:t>
            </a:r>
            <a:r>
              <a:rPr lang="zh-CN" altLang="en-US" sz="1400" dirty="0" smtClean="0"/>
              <a:t>信号过阈时对相邻信号的影响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68" y="4209571"/>
            <a:ext cx="2618065" cy="201246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59708" y="2584871"/>
            <a:ext cx="274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效率测试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88552" y="34093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串扰测试</a:t>
            </a:r>
          </a:p>
        </p:txBody>
      </p:sp>
    </p:spTree>
    <p:extLst>
      <p:ext uri="{BB962C8B-B14F-4D97-AF65-F5344CB8AC3E}">
        <p14:creationId xmlns:p14="http://schemas.microsoft.com/office/powerpoint/2010/main" val="42827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50cm*100cm</a:t>
            </a:r>
            <a:r>
              <a:rPr lang="zh-CN" altLang="en-US" dirty="0" smtClean="0"/>
              <a:t>探测器设计</a:t>
            </a:r>
            <a:endParaRPr lang="zh-CN" altLang="en-US" dirty="0"/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233120" y="1396004"/>
            <a:ext cx="4426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单层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  <a:ea typeface="+mn-ea"/>
              </a:rPr>
              <a:t>GEM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膜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在张力、重力及电场力下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垂直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形变图</a:t>
            </a:r>
            <a:endParaRPr lang="zh-CN" altLang="en-US" sz="1600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81653"/>
            <a:ext cx="4038600" cy="19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27" y="1647826"/>
            <a:ext cx="2893933" cy="19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6934106" y="3462155"/>
            <a:ext cx="12192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tension(N/m)</a:t>
            </a:r>
            <a:endParaRPr lang="zh-CN" altLang="en-US" sz="1400" dirty="0"/>
          </a:p>
        </p:txBody>
      </p:sp>
      <p:sp>
        <p:nvSpPr>
          <p:cNvPr id="8" name="文本框 19"/>
          <p:cNvSpPr txBox="1">
            <a:spLocks noChangeArrowheads="1"/>
          </p:cNvSpPr>
          <p:nvPr/>
        </p:nvSpPr>
        <p:spPr bwMode="auto">
          <a:xfrm rot="-5400000">
            <a:off x="4791309" y="1913732"/>
            <a:ext cx="8397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/>
              <a:t>sag(um)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5645314" y="139600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00B050"/>
                </a:solidFill>
              </a:rPr>
              <a:t>最大形变随张力变化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2700" y="3757777"/>
            <a:ext cx="6565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时最大垂直形变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~100um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，相对于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2mm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膜间距可接受。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175659"/>
            <a:ext cx="3473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内容占位符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86" y="4175659"/>
            <a:ext cx="321310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1531938" y="5131334"/>
            <a:ext cx="173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</a:rPr>
              <a:t>Tension sensor</a:t>
            </a:r>
            <a:endParaRPr lang="zh-CN" altLang="en-US">
              <a:solidFill>
                <a:srgbClr val="0000FF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443163" y="4786847"/>
            <a:ext cx="73025" cy="433387"/>
          </a:xfrm>
          <a:prstGeom prst="straightConnector1">
            <a:avLst/>
          </a:prstGeom>
          <a:ln>
            <a:solidFill>
              <a:srgbClr val="FFFF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1308100" y="4786847"/>
            <a:ext cx="1047750" cy="4413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81268" y="6341309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膜拉伸量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~2.5mm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zh-CN" altLang="en-US" dirty="0"/>
              <a:t>设计方案</a:t>
            </a:r>
            <a:endParaRPr lang="en-US" altLang="zh-CN" dirty="0" smtClean="0"/>
          </a:p>
          <a:p>
            <a:pPr lvl="1"/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zh-CN" altLang="en-US" dirty="0" smtClean="0"/>
              <a:t>一阶段设计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r>
              <a:rPr lang="zh-CN" altLang="en-US" dirty="0" smtClean="0"/>
              <a:t>总结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下一步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0.5m × 1mGEM</a:t>
            </a:r>
            <a:r>
              <a:rPr lang="zh-CN" altLang="en-US" dirty="0" smtClean="0"/>
              <a:t>探测器研制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芯片集成到探测器读出板背后</a:t>
            </a:r>
            <a:endParaRPr lang="en-US" altLang="zh-CN" dirty="0" smtClean="0"/>
          </a:p>
          <a:p>
            <a:pPr lvl="1"/>
            <a:r>
              <a:rPr lang="zh-CN" altLang="en-US" dirty="0"/>
              <a:t>盲埋</a:t>
            </a:r>
            <a:r>
              <a:rPr lang="zh-CN" altLang="en-US" dirty="0" smtClean="0"/>
              <a:t>孔工艺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板对读出板进行控制</a:t>
            </a:r>
            <a:endParaRPr lang="en-US" altLang="zh-CN" dirty="0"/>
          </a:p>
          <a:p>
            <a:pPr lvl="1"/>
            <a:r>
              <a:rPr lang="zh-CN" altLang="en-US" dirty="0" smtClean="0"/>
              <a:t>多层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板进行打包汇总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64016" y="3099859"/>
            <a:ext cx="5084309" cy="2913556"/>
            <a:chOff x="564016" y="3099859"/>
            <a:chExt cx="5084309" cy="2913556"/>
          </a:xfrm>
        </p:grpSpPr>
        <p:sp>
          <p:nvSpPr>
            <p:cNvPr id="5" name="矩形 4"/>
            <p:cNvSpPr/>
            <p:nvPr/>
          </p:nvSpPr>
          <p:spPr>
            <a:xfrm>
              <a:off x="3090991" y="4440626"/>
              <a:ext cx="619387" cy="2483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016" y="3364502"/>
              <a:ext cx="2557334" cy="264891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289" y="3548518"/>
              <a:ext cx="1982036" cy="20325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38692" y="3099859"/>
              <a:ext cx="603991" cy="31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FEB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69990" y="3283875"/>
              <a:ext cx="574634" cy="31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DIF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</p:grpSp>
      <p:grpSp>
        <p:nvGrpSpPr>
          <p:cNvPr id="760" name="组合 759"/>
          <p:cNvGrpSpPr/>
          <p:nvPr/>
        </p:nvGrpSpPr>
        <p:grpSpPr>
          <a:xfrm>
            <a:off x="589416" y="3364502"/>
            <a:ext cx="7063018" cy="3022603"/>
            <a:chOff x="751292" y="1690850"/>
            <a:chExt cx="7063018" cy="3022603"/>
          </a:xfrm>
        </p:grpSpPr>
        <p:grpSp>
          <p:nvGrpSpPr>
            <p:cNvPr id="761" name="组合 760"/>
            <p:cNvGrpSpPr/>
            <p:nvPr/>
          </p:nvGrpSpPr>
          <p:grpSpPr>
            <a:xfrm>
              <a:off x="751292" y="1690850"/>
              <a:ext cx="5470903" cy="3022603"/>
              <a:chOff x="3088092" y="3697450"/>
              <a:chExt cx="5470903" cy="3022603"/>
            </a:xfrm>
          </p:grpSpPr>
          <p:grpSp>
            <p:nvGrpSpPr>
              <p:cNvPr id="764" name="组合 763"/>
              <p:cNvGrpSpPr/>
              <p:nvPr/>
            </p:nvGrpSpPr>
            <p:grpSpPr>
              <a:xfrm>
                <a:off x="3492501" y="4024477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509" name="组合 1508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630" name="矩形 1629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631" name="图片 1630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10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51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3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4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15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16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7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8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1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3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5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7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8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9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1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2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3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4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5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6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7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0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3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4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6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9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4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5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8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9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0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1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2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4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5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6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7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8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9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0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1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2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3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4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5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6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7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8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9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0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1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2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3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4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5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86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7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8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89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0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1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2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3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4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7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9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0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1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2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3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4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5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6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7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8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2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4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7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8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9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0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1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2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3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4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5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6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7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8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9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5" name="组合 764"/>
              <p:cNvGrpSpPr/>
              <p:nvPr/>
            </p:nvGrpSpPr>
            <p:grpSpPr>
              <a:xfrm>
                <a:off x="3424239" y="3962564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386" name="组合 1385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507" name="矩形 1506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508" name="图片 1507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87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388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9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3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5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0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3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4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5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6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7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8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0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1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2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3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4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5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6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7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8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9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0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1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2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3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4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5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7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8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9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0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4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2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3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44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6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7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8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9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0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1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2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3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4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5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6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7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8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9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0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1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2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3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4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5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6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7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8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9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0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1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6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7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8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9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0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1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2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3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4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5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6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9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9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91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2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3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4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5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6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7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8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9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0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4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5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6" name="组合 765"/>
              <p:cNvGrpSpPr/>
              <p:nvPr/>
            </p:nvGrpSpPr>
            <p:grpSpPr>
              <a:xfrm>
                <a:off x="3354792" y="3900651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263" name="组合 1262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384" name="矩形 1383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85" name="图片 138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4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265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8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69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0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3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4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5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6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7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8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9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2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3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4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5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6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7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8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9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0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1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2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3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4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5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7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8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0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2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3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4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5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7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8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9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0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2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3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4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6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7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8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9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0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21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2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3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4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5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6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7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8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9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0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2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3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5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6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7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8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9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0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2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3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4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5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6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7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8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9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0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1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2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3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4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7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8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9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2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3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4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6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7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8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0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1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2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3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7" name="组合 766"/>
              <p:cNvGrpSpPr/>
              <p:nvPr/>
            </p:nvGrpSpPr>
            <p:grpSpPr>
              <a:xfrm>
                <a:off x="3280179" y="3838738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140" name="组合 1139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261" name="矩形 1260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62" name="图片 126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1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142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46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47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8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9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4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6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7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8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2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3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4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5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7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8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9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1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2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3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4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5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6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7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8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9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0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1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2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4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5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6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7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9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0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1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2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3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4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5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6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8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9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0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1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2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3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4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5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6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7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8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9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0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1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2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3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4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5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6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17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8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9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0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1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2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1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7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5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6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7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8" name="组合 767"/>
              <p:cNvGrpSpPr/>
              <p:nvPr/>
            </p:nvGrpSpPr>
            <p:grpSpPr>
              <a:xfrm>
                <a:off x="3215093" y="3794288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017" name="组合 1016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138" name="矩形 1137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39" name="图片 113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019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0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2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3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4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7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3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5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6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8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9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1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2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3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7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8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9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0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1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2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3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4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5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6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7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3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4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5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6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1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2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3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4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5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6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7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8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9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0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1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2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3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4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7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9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1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2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3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4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7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8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9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0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1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2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5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7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8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1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2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3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4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5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6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7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8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9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0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2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3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4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5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6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9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7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9" name="组合 768"/>
              <p:cNvGrpSpPr/>
              <p:nvPr/>
            </p:nvGrpSpPr>
            <p:grpSpPr>
              <a:xfrm>
                <a:off x="3155845" y="3738892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894" name="组合 893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015" name="矩形 1014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16" name="图片 101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95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896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7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8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9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0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2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3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4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5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8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3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4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5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6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7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8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9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0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1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2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3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4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5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8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1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3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4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5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6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7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8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9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0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1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3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4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5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6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7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8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9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0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1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2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3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4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5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6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7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8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9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0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1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2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3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4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5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6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7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8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9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0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1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2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4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5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6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7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8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9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2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5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6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7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8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9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0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1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2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3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4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9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0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1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2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3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5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6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7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8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9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0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1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2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3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70" name="组合 769"/>
              <p:cNvGrpSpPr/>
              <p:nvPr/>
            </p:nvGrpSpPr>
            <p:grpSpPr>
              <a:xfrm>
                <a:off x="3088092" y="3697450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771" name="组合 770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892" name="矩形 891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93" name="图片 89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2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40000" cy="2695576"/>
                  <a:chOff x="1770" y="1397"/>
                  <a:chExt cx="1600" cy="1698"/>
                </a:xfrm>
              </p:grpSpPr>
              <p:sp>
                <p:nvSpPr>
                  <p:cNvPr id="773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4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6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77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78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0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2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3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84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8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8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0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1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2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3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4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5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6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7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8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9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0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1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2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3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4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5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6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7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8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9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0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1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2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3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4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5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6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7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8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9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0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1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2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3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4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6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7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8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9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0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1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2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3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4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5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6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7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8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9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0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1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2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3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4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5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6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7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163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Power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48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9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0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65" cy="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连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1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65" cy="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接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2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65" cy="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器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3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4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5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6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9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154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Test Port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2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5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6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7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8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9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1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4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6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7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8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9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0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1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2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3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4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5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6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7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8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9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0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1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762" name="矩形 761"/>
            <p:cNvSpPr/>
            <p:nvPr/>
          </p:nvSpPr>
          <p:spPr>
            <a:xfrm>
              <a:off x="7071360" y="2602230"/>
              <a:ext cx="742950" cy="82677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DAQ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3" name="右箭头 762"/>
            <p:cNvSpPr/>
            <p:nvPr/>
          </p:nvSpPr>
          <p:spPr>
            <a:xfrm>
              <a:off x="6248400" y="2865120"/>
              <a:ext cx="822960" cy="304800"/>
            </a:xfrm>
            <a:prstGeom prst="rightArrow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7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30185" y="311307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139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芯片自刻度</a:t>
            </a:r>
            <a:endParaRPr lang="en-US" altLang="zh-CN" dirty="0" smtClean="0"/>
          </a:p>
          <a:p>
            <a:pPr lvl="1"/>
            <a:r>
              <a:rPr lang="zh-CN" altLang="en-US" dirty="0"/>
              <a:t>利用芯片比较器测量噪声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用信号发生器通过电容产生电荷</a:t>
            </a:r>
            <a:endParaRPr lang="en-US" altLang="zh-CN" dirty="0"/>
          </a:p>
          <a:p>
            <a:pPr lvl="2"/>
            <a:r>
              <a:rPr lang="zh-CN" altLang="en-US" dirty="0"/>
              <a:t>同时信号发生器产生一个的同频率的时钟信号</a:t>
            </a:r>
            <a:endParaRPr lang="en-US" altLang="zh-CN" dirty="0"/>
          </a:p>
          <a:p>
            <a:pPr lvl="2"/>
            <a:r>
              <a:rPr lang="zh-CN" altLang="en-US" dirty="0"/>
              <a:t>设定一个阈值</a:t>
            </a:r>
            <a:endParaRPr lang="en-US" altLang="zh-CN" dirty="0"/>
          </a:p>
          <a:p>
            <a:pPr lvl="2"/>
            <a:r>
              <a:rPr lang="en-US" altLang="zh-CN" dirty="0"/>
              <a:t>FPGA</a:t>
            </a:r>
            <a:r>
              <a:rPr lang="zh-CN" altLang="en-US" dirty="0"/>
              <a:t>同时计数比较器输出个数和时钟个数</a:t>
            </a:r>
            <a:endParaRPr lang="en-US" altLang="zh-CN" dirty="0"/>
          </a:p>
          <a:p>
            <a:pPr lvl="2"/>
            <a:r>
              <a:rPr lang="zh-CN" altLang="en-US" dirty="0"/>
              <a:t>比值即为该阈值对应的触发率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6392" y="1106023"/>
            <a:ext cx="4881961" cy="5172234"/>
          </a:xfrm>
        </p:spPr>
        <p:txBody>
          <a:bodyPr/>
          <a:lstStyle/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不断改变阈值，测量触发率</a:t>
            </a:r>
            <a:endParaRPr lang="en-US" altLang="zh-CN" dirty="0"/>
          </a:p>
          <a:p>
            <a:pPr lvl="2"/>
            <a:r>
              <a:rPr lang="zh-CN" altLang="en-US" dirty="0"/>
              <a:t>得到触发率和阈值关系曲线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物理含义</a:t>
            </a:r>
            <a:endParaRPr lang="en-US" altLang="zh-CN" dirty="0"/>
          </a:p>
          <a:p>
            <a:pPr lvl="2"/>
            <a:r>
              <a:rPr lang="zh-CN" altLang="en-US" dirty="0"/>
              <a:t>幅度分布概率密度累计曲线</a:t>
            </a:r>
            <a:endParaRPr lang="en-US" altLang="zh-CN" dirty="0"/>
          </a:p>
          <a:p>
            <a:pPr lvl="2"/>
            <a:r>
              <a:rPr lang="zh-CN" altLang="en-US" dirty="0"/>
              <a:t>相邻两个阈值做差得到噪声分布</a:t>
            </a:r>
            <a:endParaRPr lang="en-US" altLang="zh-CN" dirty="0"/>
          </a:p>
          <a:p>
            <a:pPr lvl="2"/>
            <a:r>
              <a:rPr lang="en-US" altLang="zh-CN" dirty="0"/>
              <a:t>S</a:t>
            </a:r>
            <a:r>
              <a:rPr lang="zh-CN" altLang="en-US" dirty="0"/>
              <a:t>曲线</a:t>
            </a:r>
            <a:r>
              <a:rPr lang="en-US" altLang="zh-CN" dirty="0"/>
              <a:t>50%</a:t>
            </a:r>
            <a:r>
              <a:rPr lang="zh-CN" altLang="en-US" dirty="0"/>
              <a:t>处对应的阈值即为该电荷量对应的阈值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20704" y="6492875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5081977" y="609999"/>
            <a:ext cx="4040157" cy="320013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645072" y="3385314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645072" y="3313876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45072" y="3242438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5072" y="3171000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645072" y="3104325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87" y="4019043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7" y="4128188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下箭头 12"/>
          <p:cNvSpPr/>
          <p:nvPr/>
        </p:nvSpPr>
        <p:spPr>
          <a:xfrm>
            <a:off x="6213624" y="3666303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flipH="1">
            <a:off x="4655237" y="5037358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36004" y="3692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8012713" y="3385314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25" y="1943774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</a:t>
            </a:r>
            <a:r>
              <a:rPr lang="en-US" altLang="zh-CN" dirty="0" smtClean="0"/>
              <a:t>CEPC</a:t>
            </a:r>
            <a:r>
              <a:rPr lang="zh-CN" altLang="en-US" dirty="0" smtClean="0"/>
              <a:t>强子量能器提供一种可行的读出方案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44232" y="2081529"/>
            <a:ext cx="5647619" cy="3428571"/>
            <a:chOff x="247263" y="1992766"/>
            <a:chExt cx="5647619" cy="342857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263" y="1992766"/>
              <a:ext cx="5647619" cy="3428571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953814" y="19927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*</a:t>
              </a:r>
              <a:endParaRPr lang="zh-CN" altLang="en-US" dirty="0"/>
            </a:p>
          </p:txBody>
        </p:sp>
      </p:grpSp>
      <p:sp>
        <p:nvSpPr>
          <p:cNvPr id="8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622510" y="6486293"/>
            <a:ext cx="3159125" cy="365125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ILC TDR Volume IV Page 41</a:t>
            </a:r>
            <a:endParaRPr lang="zh-CN" altLang="en-US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rot="16200000">
            <a:off x="4543936" y="4857195"/>
            <a:ext cx="598349" cy="707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/>
              <a:t>粒子</a:t>
            </a:r>
            <a:r>
              <a:rPr lang="zh-CN" altLang="en-US" dirty="0" smtClean="0"/>
              <a:t>流算法和半数字化读出</a:t>
            </a:r>
            <a:endParaRPr lang="en-US" altLang="zh-CN" dirty="0" smtClean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447852"/>
            <a:ext cx="1704941" cy="227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3732872"/>
            <a:ext cx="2857682" cy="219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164179" y="1722143"/>
            <a:ext cx="24272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  <a:cs typeface="Times New Roman" panose="02020603050405020304" pitchFamily="18" charset="0"/>
              </a:rPr>
              <a:t>典型的几何结构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Cu:            t = 5µm </a:t>
            </a:r>
          </a:p>
          <a:p>
            <a:pPr>
              <a:defRPr/>
            </a:pPr>
            <a:r>
              <a:rPr lang="en-US" altLang="zh-CN" sz="1600" b="1" dirty="0" err="1" smtClean="0">
                <a:solidFill>
                  <a:srgbClr val="233DFF"/>
                </a:solidFill>
                <a:latin typeface="+mn-lt"/>
              </a:rPr>
              <a:t>Kapton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    T = 50µm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         d = 60µm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                 D = 80µm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孔间距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     P = 140µm</a:t>
            </a:r>
          </a:p>
        </p:txBody>
      </p:sp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1436034"/>
            <a:ext cx="2924140" cy="221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文本框 2"/>
          <p:cNvSpPr txBox="1">
            <a:spLocks noChangeArrowheads="1"/>
          </p:cNvSpPr>
          <p:nvPr/>
        </p:nvSpPr>
        <p:spPr bwMode="auto">
          <a:xfrm>
            <a:off x="6154738" y="1057275"/>
            <a:ext cx="3011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1997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CERN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F.Sauli</a:t>
            </a:r>
            <a:r>
              <a:rPr lang="zh-CN" altLang="en-US" b="1">
                <a:solidFill>
                  <a:srgbClr val="FF0000"/>
                </a:solidFill>
              </a:rPr>
              <a:t>提出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381000" y="457200"/>
            <a:ext cx="62376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</a:rPr>
              <a:t>GEM(Gas Electron Multiplier)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探测器</a:t>
            </a:r>
            <a:endParaRPr lang="zh-CN" altLang="ru-RU" sz="2800" b="1" dirty="0">
              <a:solidFill>
                <a:srgbClr val="0000FF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91" y="3882227"/>
            <a:ext cx="2736165" cy="207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圆柱形孔电场线图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39" y="3415389"/>
            <a:ext cx="2450129" cy="30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4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30x30cm2</a:t>
            </a:r>
            <a:r>
              <a:rPr lang="zh-CN" altLang="en-US" dirty="0"/>
              <a:t> 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探测器制作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7547" y="1358687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自张</a:t>
            </a:r>
            <a:r>
              <a:rPr lang="zh-CN" altLang="en-US" b="1" dirty="0" smtClean="0"/>
              <a:t>紧工艺示意图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14" y="3659321"/>
            <a:ext cx="2607100" cy="1496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3" y="5050398"/>
            <a:ext cx="1173136" cy="16894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92" y="5155472"/>
            <a:ext cx="1313721" cy="896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5038" y="3659391"/>
            <a:ext cx="19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</a:rPr>
              <a:t>探测器一角</a:t>
            </a:r>
            <a:endParaRPr lang="zh-CN" altLang="en-US" b="1" dirty="0">
              <a:solidFill>
                <a:srgbClr val="FFFF6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探测器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可扩展读出系统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8" y="1209698"/>
            <a:ext cx="8933404" cy="27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7154214" cy="51722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MICROROC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*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71901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MICROROC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关键参数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阈读出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10-bitDAC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电荷量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" y="1953890"/>
            <a:ext cx="1773518" cy="175038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781634" y="1283685"/>
            <a:ext cx="5308589" cy="4380136"/>
            <a:chOff x="3582161" y="1514518"/>
            <a:chExt cx="5546700" cy="4620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2161" y="1514518"/>
              <a:ext cx="5546700" cy="41592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720530" y="56737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芯片结构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622510" y="6486293"/>
            <a:ext cx="3159125" cy="365125"/>
          </a:xfrm>
        </p:spPr>
        <p:txBody>
          <a:bodyPr/>
          <a:lstStyle/>
          <a:p>
            <a:r>
              <a:rPr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*Developed at IN2P3 by OMEGA/LAL</a:t>
            </a:r>
            <a:endParaRPr lang="zh-CN" altLang="en-US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第一阶段方案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18" y="2263822"/>
            <a:ext cx="7337281" cy="26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132</TotalTime>
  <Words>1111</Words>
  <Application>Microsoft Office PowerPoint</Application>
  <PresentationFormat>全屏显示(4:3)</PresentationFormat>
  <Paragraphs>437</Paragraphs>
  <Slides>24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自定义设计方案</vt:lpstr>
      <vt:lpstr>think-cell Slide</vt:lpstr>
      <vt:lpstr>PowerPoint 演示文稿</vt:lpstr>
      <vt:lpstr>目录</vt:lpstr>
      <vt:lpstr>背景</vt:lpstr>
      <vt:lpstr>目录</vt:lpstr>
      <vt:lpstr>PowerPoint 演示文稿</vt:lpstr>
      <vt:lpstr>30x30cm2 GEM探测器制作</vt:lpstr>
      <vt:lpstr>设计方案</vt:lpstr>
      <vt:lpstr>半数字化读出芯片</vt:lpstr>
      <vt:lpstr>第一阶段方案</vt:lpstr>
      <vt:lpstr>第一阶段方案</vt:lpstr>
      <vt:lpstr>芯片阈值测试</vt:lpstr>
      <vt:lpstr>PowerPoint 演示文稿</vt:lpstr>
      <vt:lpstr>电子学测试</vt:lpstr>
      <vt:lpstr>探测器联调</vt:lpstr>
      <vt:lpstr>探测器联调</vt:lpstr>
      <vt:lpstr>增益均匀性测量</vt:lpstr>
      <vt:lpstr>串扰和效率测量</vt:lpstr>
      <vt:lpstr>总结</vt:lpstr>
      <vt:lpstr>50cm*100cm探测器设计</vt:lpstr>
      <vt:lpstr>探测器与电子学集成</vt:lpstr>
      <vt:lpstr>PowerPoint 演示文稿</vt:lpstr>
      <vt:lpstr>Backup</vt:lpstr>
      <vt:lpstr>电子学测试</vt:lpstr>
      <vt:lpstr>电子学测试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王宇</cp:lastModifiedBy>
  <cp:revision>16</cp:revision>
  <dcterms:created xsi:type="dcterms:W3CDTF">2017-11-03T08:04:33Z</dcterms:created>
  <dcterms:modified xsi:type="dcterms:W3CDTF">2017-11-06T14:21:14Z</dcterms:modified>
</cp:coreProperties>
</file>